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3" r:id="rId11"/>
    <p:sldId id="281" r:id="rId12"/>
    <p:sldId id="284" r:id="rId13"/>
  </p:sldIdLst>
  <p:sldSz cx="18288000" cy="10287000"/>
  <p:notesSz cx="6858000" cy="9144000"/>
  <p:embeddedFontLst>
    <p:embeddedFont>
      <p:font typeface="Bradley Hand ITC" panose="03070402050302030203" pitchFamily="66" charset="7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490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2977-EE22-F54B-AF64-EE7FB151A0C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D31AD-FD68-8C40-9517-A9FBD13F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D31AD-FD68-8C40-9517-A9FBD13FB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satellite in space with stars&#10;&#10;Description automatically generated">
            <a:extLst>
              <a:ext uri="{FF2B5EF4-FFF2-40B4-BE49-F238E27FC236}">
                <a16:creationId xmlns:a16="http://schemas.microsoft.com/office/drawing/2014/main" id="{118D5C5A-25A3-2377-E1A9-1220DF95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1490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73146-9F32-7D79-6EBE-3DFFEF0AA6E7}"/>
              </a:ext>
            </a:extLst>
          </p:cNvPr>
          <p:cNvSpPr txBox="1"/>
          <p:nvPr/>
        </p:nvSpPr>
        <p:spPr>
          <a:xfrm>
            <a:off x="266700" y="311507"/>
            <a:ext cx="177546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00" dirty="0">
                <a:solidFill>
                  <a:schemeClr val="bg1"/>
                </a:solidFill>
              </a:rPr>
              <a:t>Middle East &amp; Africa Space-based Monitoring of Atmospheric-pollution (MEASMA) Observatory: Proposed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5C45C-3BDD-6A76-6FE6-CC852C5A757E}"/>
              </a:ext>
            </a:extLst>
          </p:cNvPr>
          <p:cNvSpPr txBox="1"/>
          <p:nvPr/>
        </p:nvSpPr>
        <p:spPr>
          <a:xfrm>
            <a:off x="990600" y="3992901"/>
            <a:ext cx="165354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</a:rPr>
              <a:t>Raid M Suleiman, Xiong Liu, Kelly Chance, Omar </a:t>
            </a:r>
            <a:r>
              <a:rPr lang="en-US" sz="5500" dirty="0" err="1">
                <a:solidFill>
                  <a:schemeClr val="bg1"/>
                </a:solidFill>
              </a:rPr>
              <a:t>Emam</a:t>
            </a:r>
            <a:r>
              <a:rPr lang="en-US" sz="5500" dirty="0">
                <a:solidFill>
                  <a:schemeClr val="bg1"/>
                </a:solidFill>
              </a:rPr>
              <a:t>, and Sheldon </a:t>
            </a:r>
            <a:r>
              <a:rPr lang="en-US" sz="5500" dirty="0" err="1">
                <a:solidFill>
                  <a:schemeClr val="bg1"/>
                </a:solidFill>
              </a:rPr>
              <a:t>Drobot</a:t>
            </a:r>
            <a:endParaRPr lang="en-US" sz="55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6E0FA-684F-E7C5-C49F-D91665B32010}"/>
              </a:ext>
            </a:extLst>
          </p:cNvPr>
          <p:cNvGrpSpPr/>
          <p:nvPr/>
        </p:nvGrpSpPr>
        <p:grpSpPr>
          <a:xfrm>
            <a:off x="5715000" y="8663925"/>
            <a:ext cx="8509000" cy="1621152"/>
            <a:chOff x="9372600" y="7993350"/>
            <a:chExt cx="8509000" cy="1493550"/>
          </a:xfrm>
        </p:grpSpPr>
        <p:pic>
          <p:nvPicPr>
            <p:cNvPr id="15" name="Picture 14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FC053A1-7713-8120-C73C-CDE048FC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0" y="8086522"/>
              <a:ext cx="4394200" cy="990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5736A3-C3B4-0EA6-04D5-C6D8C3B9F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7993350"/>
              <a:ext cx="1293114" cy="1493550"/>
            </a:xfrm>
            <a:prstGeom prst="rect">
              <a:avLst/>
            </a:prstGeom>
          </p:spPr>
        </p:pic>
        <p:pic>
          <p:nvPicPr>
            <p:cNvPr id="26" name="Picture 25" descr="A red sign with white letters&#10;&#10;Description automatically generated">
              <a:extLst>
                <a:ext uri="{FF2B5EF4-FFF2-40B4-BE49-F238E27FC236}">
                  <a16:creationId xmlns:a16="http://schemas.microsoft.com/office/drawing/2014/main" id="{B272A77E-D45C-FD02-42E4-93AFE4B83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400" y="8115300"/>
              <a:ext cx="2462094" cy="108084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7D23F7-505A-CBE0-A26C-075D67FCCF81}"/>
              </a:ext>
            </a:extLst>
          </p:cNvPr>
          <p:cNvSpPr txBox="1"/>
          <p:nvPr/>
        </p:nvSpPr>
        <p:spPr>
          <a:xfrm>
            <a:off x="1219200" y="7009769"/>
            <a:ext cx="16535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TEMPO/GEMS Joint Science Team Workshop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August 26-30,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723900"/>
            <a:ext cx="868678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Past &amp; Current Activities (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INFOSPASS</a:t>
            </a: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)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9246306" y="1562100"/>
            <a:ext cx="8882855" cy="899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2023: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(Oct. 25) CEOS AC-AV conference, Brussels,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 Belgium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(Mar 4) The First International Conference on Sand and Dust Storms, Riyadh,</a:t>
            </a: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Saudi Arabia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(May 1) Bridging Horizons: Exploring Space Cooperation Between the UK and the Gulf, organized by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SpaceTech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in Gulf. (virtual Webinar).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(Jul. 2) 2</a:t>
            </a:r>
            <a:r>
              <a:rPr lang="en-US" sz="3900" baseline="300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nd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International SPACE UNGANA,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Ghana</a:t>
            </a: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(virtual).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(Jun. 9) Space Enterprise Workshop, Muscat,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Oman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2667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Current Support &amp; Interest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9405125" y="1333500"/>
            <a:ext cx="8882855" cy="868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7F611-E2B5-57A9-4B1E-FBA8DBD7BDF9}"/>
              </a:ext>
            </a:extLst>
          </p:cNvPr>
          <p:cNvSpPr txBox="1"/>
          <p:nvPr/>
        </p:nvSpPr>
        <p:spPr>
          <a:xfrm>
            <a:off x="9601200" y="1084481"/>
            <a:ext cx="8686780" cy="92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Environmental agency Abu Dhabi (EAD)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SERCO - Saudi as potential partner for data </a:t>
            </a:r>
            <a:r>
              <a:rPr lang="en-US" sz="3700" dirty="0" err="1">
                <a:solidFill>
                  <a:schemeClr val="bg1"/>
                </a:solidFill>
              </a:rPr>
              <a:t>centre</a:t>
            </a:r>
            <a:r>
              <a:rPr lang="en-US" sz="3700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RAL-Space UK interest to support MEASMA-GEO by contributing to MEASMA-LEO and relates data fusion.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BAE Systems USA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UCSR USA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NASA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CEOS AC-AV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Saudi national </a:t>
            </a:r>
            <a:r>
              <a:rPr lang="en-US" sz="3700" dirty="0" err="1">
                <a:solidFill>
                  <a:schemeClr val="bg1"/>
                </a:solidFill>
              </a:rPr>
              <a:t>centre</a:t>
            </a:r>
            <a:r>
              <a:rPr lang="en-US" sz="3700" dirty="0">
                <a:solidFill>
                  <a:schemeClr val="bg1"/>
                </a:solidFill>
              </a:rPr>
              <a:t> for meteorology (NCM)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Saudi regional SDS WMO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Saudi Space Agency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Oman environmental and air quality agency.</a:t>
            </a:r>
          </a:p>
        </p:txBody>
      </p:sp>
    </p:spTree>
    <p:extLst>
      <p:ext uri="{BB962C8B-B14F-4D97-AF65-F5344CB8AC3E}">
        <p14:creationId xmlns:p14="http://schemas.microsoft.com/office/powerpoint/2010/main" val="205666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C5EB1A4-FF6F-E1B8-B288-FF2F0BDF08F4}"/>
              </a:ext>
            </a:extLst>
          </p:cNvPr>
          <p:cNvSpPr txBox="1"/>
          <p:nvPr/>
        </p:nvSpPr>
        <p:spPr>
          <a:xfrm>
            <a:off x="7386864" y="723900"/>
            <a:ext cx="10894896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Bradley Hand ITC" panose="020F0502020204030204" pitchFamily="34" charset="0"/>
                <a:ea typeface="+mj-ea"/>
                <a:cs typeface="Bradley Hand ITC" panose="020F0502020204030204" pitchFamily="34" charset="0"/>
                <a:sym typeface="Anton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4679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601200" y="266700"/>
            <a:ext cx="6586536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The Beginning … 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93052" y="0"/>
            <a:ext cx="1312077" cy="10286182"/>
            <a:chOff x="5395368" y="0"/>
            <a:chExt cx="874718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372600" y="2647950"/>
            <a:ext cx="8882855" cy="632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Invited talk: The 11</a:t>
            </a:r>
            <a:r>
              <a:rPr lang="en-US" sz="3500" baseline="300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th</a:t>
            </a:r>
            <a:r>
              <a:rPr lang="en-US" sz="35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Arab Conference on Astronomy and Space, University of Sharjah, UAE, December 8, 2014.</a:t>
            </a:r>
            <a:br>
              <a:rPr lang="en-US" sz="35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5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Talk: Frontiers in Theoretical and Applied Physics, American University of Sharjah (AUS), UAE. February 22, 2017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R M Suleiman, C. Chance, X. Liu 2017 J. Phys.: Conf. Ser. 869 012085, DOI 10.1088/1742-6596/869/1/012085.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2101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266700"/>
            <a:ext cx="6586536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there was light 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9405125" y="1333500"/>
            <a:ext cx="8882855" cy="71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Suleiman RM, Chance K, Liu X. A Geostationary Atmospheric Monitor for Middle East. Arabian Journal of Scientific Research 2021:2.7. </a:t>
            </a: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https://doi.org/10.5339/ajsr.2021.7</a:t>
            </a: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مقترح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لتطبيق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مرصد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تلوث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الانبعاثات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التروبوسفيرية</a:t>
            </a:r>
            <a:endParaRPr lang="en-US" sz="3900" dirty="0">
              <a:solidFill>
                <a:schemeClr val="bg1">
                  <a:alpha val="80000"/>
                </a:schemeClr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التابع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لوكالة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ناسا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: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حمولة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مستضافة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لرصد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الغلاف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الجوي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من</a:t>
            </a:r>
            <a:endParaRPr lang="en-US" sz="3900" dirty="0">
              <a:solidFill>
                <a:schemeClr val="bg1">
                  <a:alpha val="80000"/>
                </a:schemeClr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مدار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ثابت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بالنسبة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إلى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الأرض</a:t>
            </a:r>
            <a:endParaRPr lang="en-US" sz="3900" dirty="0">
              <a:solidFill>
                <a:schemeClr val="bg1">
                  <a:alpha val="80000"/>
                </a:schemeClr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رائد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محمد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سليمان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، </a:t>
            </a:r>
            <a:r>
              <a:rPr lang="en-US" sz="3900" dirty="0" err="1">
                <a:solidFill>
                  <a:srgbClr val="FF0000">
                    <a:alpha val="80000"/>
                  </a:srgbClr>
                </a:solidFill>
              </a:rPr>
              <a:t>كلي</a:t>
            </a:r>
            <a:r>
              <a:rPr lang="en-US" sz="3900" dirty="0">
                <a:solidFill>
                  <a:srgbClr val="FF0000">
                    <a:alpha val="80000"/>
                  </a:srgbClr>
                </a:solidFill>
              </a:rPr>
              <a:t> </a:t>
            </a:r>
            <a:r>
              <a:rPr lang="en-US" sz="3900" dirty="0" err="1">
                <a:solidFill>
                  <a:srgbClr val="FF0000">
                    <a:alpha val="80000"/>
                  </a:srgbClr>
                </a:solidFill>
              </a:rPr>
              <a:t>تشانس</a:t>
            </a:r>
            <a:r>
              <a:rPr lang="en-US" sz="3900" dirty="0">
                <a:solidFill>
                  <a:srgbClr val="FF0000">
                    <a:alpha val="80000"/>
                  </a:srgbClr>
                </a:solidFill>
              </a:rPr>
              <a:t> 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وشونج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</a:rPr>
              <a:t>لو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</a:rPr>
              <a:t> </a:t>
            </a: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5943600" y="204198"/>
            <a:ext cx="6908010" cy="1276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The 1</a:t>
            </a:r>
            <a:r>
              <a:rPr lang="en-US" sz="7500" baseline="30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st</a:t>
            </a:r>
            <a:r>
              <a:rPr lang="en-US" sz="75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 Proposal</a:t>
            </a:r>
          </a:p>
        </p:txBody>
      </p:sp>
      <p:pic>
        <p:nvPicPr>
          <p:cNvPr id="2" name="Picture 1" descr="TEMPOMidEast_footprint_NO2_055E.png">
            <a:extLst>
              <a:ext uri="{FF2B5EF4-FFF2-40B4-BE49-F238E27FC236}">
                <a16:creationId xmlns:a16="http://schemas.microsoft.com/office/drawing/2014/main" id="{3155A0A4-E9C4-F00B-D57C-FD7622E234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2362" b="-1"/>
          <a:stretch/>
        </p:blipFill>
        <p:spPr>
          <a:xfrm>
            <a:off x="304800" y="1546040"/>
            <a:ext cx="10046511" cy="8053388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691" y="1796653"/>
            <a:ext cx="16480617" cy="669369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F2C0968-04AC-9D69-F9C1-415F402A9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84725"/>
              </p:ext>
            </p:extLst>
          </p:nvPr>
        </p:nvGraphicFramePr>
        <p:xfrm>
          <a:off x="10591801" y="1638300"/>
          <a:ext cx="6857999" cy="714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321">
                  <a:extLst>
                    <a:ext uri="{9D8B030D-6E8A-4147-A177-3AD203B41FA5}">
                      <a16:colId xmlns:a16="http://schemas.microsoft.com/office/drawing/2014/main" val="4274833290"/>
                    </a:ext>
                  </a:extLst>
                </a:gridCol>
                <a:gridCol w="1091825">
                  <a:extLst>
                    <a:ext uri="{9D8B030D-6E8A-4147-A177-3AD203B41FA5}">
                      <a16:colId xmlns:a16="http://schemas.microsoft.com/office/drawing/2014/main" val="3707202291"/>
                    </a:ext>
                  </a:extLst>
                </a:gridCol>
                <a:gridCol w="1091825">
                  <a:extLst>
                    <a:ext uri="{9D8B030D-6E8A-4147-A177-3AD203B41FA5}">
                      <a16:colId xmlns:a16="http://schemas.microsoft.com/office/drawing/2014/main" val="1664548769"/>
                    </a:ext>
                  </a:extLst>
                </a:gridCol>
                <a:gridCol w="1226028">
                  <a:extLst>
                    <a:ext uri="{9D8B030D-6E8A-4147-A177-3AD203B41FA5}">
                      <a16:colId xmlns:a16="http://schemas.microsoft.com/office/drawing/2014/main" val="3264237680"/>
                    </a:ext>
                  </a:extLst>
                </a:gridCol>
              </a:tblGrid>
              <a:tr h="1277082"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N/S</a:t>
                      </a:r>
                    </a:p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(km)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E/W</a:t>
                      </a:r>
                    </a:p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(km)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GSA</a:t>
                      </a:r>
                    </a:p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(km</a:t>
                      </a:r>
                      <a:r>
                        <a:rPr lang="en-US" sz="3300" baseline="30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07865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25</a:t>
                      </a:r>
                      <a:r>
                        <a:rPr lang="en-US" sz="3300" baseline="30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N, 55</a:t>
                      </a:r>
                      <a:r>
                        <a:rPr lang="en-US" sz="3300" baseline="30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lang="en-US" sz="330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</a:t>
                      </a:r>
                      <a:endParaRPr lang="en-US" sz="33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4.52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1.74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7.87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64674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Mecca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4.52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1.75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7.91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68068"/>
                  </a:ext>
                </a:extLst>
              </a:tr>
              <a:tr h="76264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Sharjah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4.77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1.69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7.87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99898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Riyadh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4.60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1.74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10.2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2561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Jerusalem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5.05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1.99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9.73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3567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Cairo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5.26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1.97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9.90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40685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Istanbul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5.57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2.52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12.77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140295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New</a:t>
                      </a:r>
                      <a:r>
                        <a:rPr lang="en-US" sz="330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Delhi</a:t>
                      </a:r>
                      <a:endParaRPr lang="en-US" sz="33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5.15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1.91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9.48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85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2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MidEast_footprint_NO2_movie_055E.gif">
            <a:extLst>
              <a:ext uri="{FF2B5EF4-FFF2-40B4-BE49-F238E27FC236}">
                <a16:creationId xmlns:a16="http://schemas.microsoft.com/office/drawing/2014/main" id="{22E92655-6885-8761-79FE-A5AAD8EE5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09104"/>
            <a:ext cx="13030200" cy="100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485769" y="2171700"/>
            <a:ext cx="5128017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The Current Proposal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691" y="1796653"/>
            <a:ext cx="16480617" cy="669369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CD00C-5F5E-CCA6-0159-7DB4E5FE6F8B}"/>
              </a:ext>
            </a:extLst>
          </p:cNvPr>
          <p:cNvGrpSpPr/>
          <p:nvPr/>
        </p:nvGrpSpPr>
        <p:grpSpPr>
          <a:xfrm>
            <a:off x="417223" y="344468"/>
            <a:ext cx="8750103" cy="9598061"/>
            <a:chOff x="6939325" y="930286"/>
            <a:chExt cx="4630383" cy="45247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A3EF9D-D7F0-B5D7-CF99-85CD4FD74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9325" y="930286"/>
              <a:ext cx="4630383" cy="4524713"/>
            </a:xfrm>
            <a:prstGeom prst="rect">
              <a:avLst/>
            </a:prstGeom>
          </p:spPr>
        </p:pic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EA03C43-0A85-1F20-6A53-DF9334689CBD}"/>
                </a:ext>
              </a:extLst>
            </p:cNvPr>
            <p:cNvSpPr/>
            <p:nvPr/>
          </p:nvSpPr>
          <p:spPr>
            <a:xfrm>
              <a:off x="8574832" y="3208935"/>
              <a:ext cx="1810139" cy="1530221"/>
            </a:xfrm>
            <a:prstGeom prst="trapezoid">
              <a:avLst/>
            </a:prstGeom>
            <a:solidFill>
              <a:srgbClr val="4472C4">
                <a:alpha val="4196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BBD3F22A-4112-FE25-0CD9-2F99ABEC29E6}"/>
              </a:ext>
            </a:extLst>
          </p:cNvPr>
          <p:cNvSpPr txBox="1"/>
          <p:nvPr/>
        </p:nvSpPr>
        <p:spPr>
          <a:xfrm>
            <a:off x="10027703" y="4938564"/>
            <a:ext cx="5128017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500" kern="1200" dirty="0">
              <a:solidFill>
                <a:schemeClr val="bg1"/>
              </a:solidFill>
              <a:ea typeface="+mj-ea"/>
              <a:cs typeface="+mj-cs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7F7FF-4271-F1AC-22EB-D6E2173F9A9A}"/>
              </a:ext>
            </a:extLst>
          </p:cNvPr>
          <p:cNvSpPr txBox="1"/>
          <p:nvPr/>
        </p:nvSpPr>
        <p:spPr>
          <a:xfrm>
            <a:off x="9684988" y="5909885"/>
            <a:ext cx="6698012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sym typeface="Anton"/>
              </a:rPr>
              <a:t>MEASMA-GEON (Raid Suleiman, Omar </a:t>
            </a:r>
            <a:r>
              <a:rPr lang="en-US" sz="2300" dirty="0" err="1">
                <a:solidFill>
                  <a:schemeClr val="bg1"/>
                </a:solidFill>
                <a:sym typeface="Anton"/>
              </a:rPr>
              <a:t>Emam</a:t>
            </a:r>
            <a:r>
              <a:rPr lang="en-US" sz="2300" dirty="0">
                <a:solidFill>
                  <a:schemeClr val="bg1"/>
                </a:solidFill>
                <a:sym typeface="Anton"/>
              </a:rPr>
              <a:t> et. al)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sym typeface="Anton"/>
              </a:rPr>
              <a:t>MEASMA_GEOS (</a:t>
            </a:r>
            <a:r>
              <a:rPr lang="en-US" sz="2300" dirty="0" err="1">
                <a:solidFill>
                  <a:schemeClr val="bg1"/>
                </a:solidFill>
                <a:sym typeface="Anton"/>
              </a:rPr>
              <a:t>Pieternel</a:t>
            </a:r>
            <a:r>
              <a:rPr lang="en-US" sz="2300" dirty="0">
                <a:solidFill>
                  <a:schemeClr val="bg1"/>
                </a:solidFill>
                <a:sym typeface="Anton"/>
              </a:rPr>
              <a:t> </a:t>
            </a:r>
            <a:r>
              <a:rPr lang="en-US" sz="2300" dirty="0" err="1">
                <a:solidFill>
                  <a:schemeClr val="bg1"/>
                </a:solidFill>
                <a:sym typeface="Anton"/>
              </a:rPr>
              <a:t>Levelt</a:t>
            </a:r>
            <a:r>
              <a:rPr lang="en-US" sz="2300" dirty="0">
                <a:solidFill>
                  <a:schemeClr val="bg1"/>
                </a:solidFill>
                <a:sym typeface="Anton"/>
              </a:rPr>
              <a:t> et. al)</a:t>
            </a:r>
          </a:p>
        </p:txBody>
      </p:sp>
    </p:spTree>
    <p:extLst>
      <p:ext uri="{BB962C8B-B14F-4D97-AF65-F5344CB8AC3E}">
        <p14:creationId xmlns:p14="http://schemas.microsoft.com/office/powerpoint/2010/main" val="131606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9CE0A68D-28EF-49D9-B84B-5DAB3871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1FA0C3DC-24DE-44E3-9D41-CAA5F3B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24312" y="0"/>
            <a:ext cx="7163686" cy="1028699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399563" y="342900"/>
            <a:ext cx="7090250" cy="737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>
                <a:solidFill>
                  <a:schemeClr val="bg1"/>
                </a:solidFill>
                <a:sym typeface="Anton"/>
              </a:rPr>
              <a:t>MEASMA-GEO Observatory Instrument Filling the Gap in Global Atmospheric Prolusion Monitoring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solidFill>
                <a:schemeClr val="bg1"/>
              </a:solidFill>
              <a:sym typeface="Anton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sym typeface="Anton"/>
              </a:rPr>
              <a:t>MEASMA-GEON (Raid Suleiman, Omar </a:t>
            </a:r>
            <a:r>
              <a:rPr lang="en-US" sz="2500" dirty="0" err="1">
                <a:solidFill>
                  <a:schemeClr val="bg1"/>
                </a:solidFill>
                <a:sym typeface="Anton"/>
              </a:rPr>
              <a:t>Emam</a:t>
            </a:r>
            <a:r>
              <a:rPr lang="en-US" sz="2500" dirty="0">
                <a:solidFill>
                  <a:schemeClr val="bg1"/>
                </a:solidFill>
                <a:sym typeface="Anton"/>
              </a:rPr>
              <a:t> et. al)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sym typeface="Anton"/>
              </a:rPr>
              <a:t>MEASMA_GEOS (</a:t>
            </a:r>
            <a:r>
              <a:rPr lang="en-US" sz="2500" dirty="0" err="1">
                <a:solidFill>
                  <a:schemeClr val="bg1"/>
                </a:solidFill>
                <a:sym typeface="Anton"/>
              </a:rPr>
              <a:t>Pieternel</a:t>
            </a:r>
            <a:r>
              <a:rPr lang="en-US" sz="2500" dirty="0">
                <a:solidFill>
                  <a:schemeClr val="bg1"/>
                </a:solidFill>
                <a:sym typeface="Anton"/>
              </a:rPr>
              <a:t> </a:t>
            </a:r>
            <a:r>
              <a:rPr lang="en-US" sz="2500" dirty="0" err="1">
                <a:solidFill>
                  <a:schemeClr val="bg1"/>
                </a:solidFill>
                <a:sym typeface="Anton"/>
              </a:rPr>
              <a:t>Levelt</a:t>
            </a:r>
            <a:r>
              <a:rPr lang="en-US" sz="2500" dirty="0">
                <a:solidFill>
                  <a:schemeClr val="bg1"/>
                </a:solidFill>
                <a:sym typeface="Anton"/>
              </a:rPr>
              <a:t> et. al)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solidFill>
                <a:schemeClr val="bg1"/>
              </a:solidFill>
              <a:sym typeface="Anton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solidFill>
                <a:schemeClr val="bg1"/>
              </a:solidFill>
              <a:sym typeface="Anto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E4A05-699B-75F8-AF10-AFE49F37E83B}"/>
              </a:ext>
            </a:extLst>
          </p:cNvPr>
          <p:cNvGrpSpPr/>
          <p:nvPr/>
        </p:nvGrpSpPr>
        <p:grpSpPr>
          <a:xfrm>
            <a:off x="304800" y="-2"/>
            <a:ext cx="10819510" cy="10287000"/>
            <a:chOff x="312282" y="2355896"/>
            <a:chExt cx="6677176" cy="4022694"/>
          </a:xfrm>
        </p:grpSpPr>
        <p:pic>
          <p:nvPicPr>
            <p:cNvPr id="2" name="Picture 1" descr="A map of the earth with different satellite's&#10;&#10;Description automatically generated">
              <a:extLst>
                <a:ext uri="{FF2B5EF4-FFF2-40B4-BE49-F238E27FC236}">
                  <a16:creationId xmlns:a16="http://schemas.microsoft.com/office/drawing/2014/main" id="{B69D31AC-C0BE-A867-9CFC-D04C32E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82" y="2355896"/>
              <a:ext cx="6677176" cy="402269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4A7D91-8CF9-0491-D096-ECE41CC6EBED}"/>
                </a:ext>
              </a:extLst>
            </p:cNvPr>
            <p:cNvCxnSpPr>
              <a:cxnSpLocks/>
            </p:cNvCxnSpPr>
            <p:nvPr/>
          </p:nvCxnSpPr>
          <p:spPr>
            <a:xfrm>
              <a:off x="4467921" y="3546088"/>
              <a:ext cx="0" cy="93670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4D2EB4-EEAE-903D-182C-BFBE2F0DB989}"/>
                </a:ext>
              </a:extLst>
            </p:cNvPr>
            <p:cNvGrpSpPr/>
            <p:nvPr/>
          </p:nvGrpSpPr>
          <p:grpSpPr>
            <a:xfrm>
              <a:off x="2832410" y="3546088"/>
              <a:ext cx="1650380" cy="936702"/>
              <a:chOff x="2832410" y="3546088"/>
              <a:chExt cx="1650380" cy="936702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AB05142-637D-8A59-31C8-4F888884014B}"/>
                  </a:ext>
                </a:extLst>
              </p:cNvPr>
              <p:cNvCxnSpPr/>
              <p:nvPr/>
            </p:nvCxnSpPr>
            <p:spPr>
              <a:xfrm>
                <a:off x="2832410" y="3546088"/>
                <a:ext cx="165038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D803B1E-1562-AA2B-0ADF-A287EAF39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2410" y="3546088"/>
                <a:ext cx="0" cy="93670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710B0B6-2205-4FA4-8863-3850D307795C}"/>
                  </a:ext>
                </a:extLst>
              </p:cNvPr>
              <p:cNvCxnSpPr/>
              <p:nvPr/>
            </p:nvCxnSpPr>
            <p:spPr>
              <a:xfrm>
                <a:off x="2832410" y="4445619"/>
                <a:ext cx="165038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4651C-2318-909A-4B9C-ABECA5736AA8}"/>
                  </a:ext>
                </a:extLst>
              </p:cNvPr>
              <p:cNvSpPr txBox="1"/>
              <p:nvPr/>
            </p:nvSpPr>
            <p:spPr>
              <a:xfrm>
                <a:off x="2864609" y="3890050"/>
                <a:ext cx="887544" cy="126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32842">
                  <a:spcAft>
                    <a:spcPts val="336"/>
                  </a:spcAft>
                </a:pPr>
                <a:r>
                  <a:rPr lang="en-US" sz="15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MEASMA-GEON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BA508C-65F7-FD12-33C2-4B1742D9455C}"/>
                </a:ext>
              </a:extLst>
            </p:cNvPr>
            <p:cNvGrpSpPr/>
            <p:nvPr/>
          </p:nvGrpSpPr>
          <p:grpSpPr>
            <a:xfrm>
              <a:off x="2785091" y="4475703"/>
              <a:ext cx="1697699" cy="936702"/>
              <a:chOff x="2785091" y="3546088"/>
              <a:chExt cx="1697699" cy="93670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C434129-F583-E986-4B40-06962BCF649C}"/>
                  </a:ext>
                </a:extLst>
              </p:cNvPr>
              <p:cNvCxnSpPr/>
              <p:nvPr/>
            </p:nvCxnSpPr>
            <p:spPr>
              <a:xfrm>
                <a:off x="2832410" y="3546088"/>
                <a:ext cx="165038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AC2C338-3D01-6BA8-D879-EA145DBB6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2410" y="3546088"/>
                <a:ext cx="0" cy="93670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BF518C-C024-D62E-5755-A9AE6299A769}"/>
                  </a:ext>
                </a:extLst>
              </p:cNvPr>
              <p:cNvCxnSpPr/>
              <p:nvPr/>
            </p:nvCxnSpPr>
            <p:spPr>
              <a:xfrm>
                <a:off x="2832410" y="4445619"/>
                <a:ext cx="165038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1B25D-C6F5-20E5-A979-C0FAC431E231}"/>
                  </a:ext>
                </a:extLst>
              </p:cNvPr>
              <p:cNvSpPr txBox="1"/>
              <p:nvPr/>
            </p:nvSpPr>
            <p:spPr>
              <a:xfrm>
                <a:off x="2785091" y="4195598"/>
                <a:ext cx="865779" cy="126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32842">
                  <a:spcAft>
                    <a:spcPts val="336"/>
                  </a:spcAft>
                </a:pPr>
                <a:r>
                  <a:rPr lang="en-US" sz="15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MEASMA-GEOS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A8DF1C-65DA-BD13-C001-1BA59CE03294}"/>
                </a:ext>
              </a:extLst>
            </p:cNvPr>
            <p:cNvCxnSpPr>
              <a:cxnSpLocks/>
            </p:cNvCxnSpPr>
            <p:nvPr/>
          </p:nvCxnSpPr>
          <p:spPr>
            <a:xfrm>
              <a:off x="4482790" y="4454950"/>
              <a:ext cx="0" cy="93670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2667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Past &amp; Current Activities (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SAO</a:t>
            </a: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)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9007483" y="1333500"/>
            <a:ext cx="9280497" cy="868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2014: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Initial concept presented in Sharjah,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UAE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2016: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Cadi Ayyad University, Marrakesh,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Morocco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2017: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Al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Akhawayn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University,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Ifran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Morocco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2018: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American University of Beirut, Beirut,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Lebanon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2019: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National Research Institute of Astronomy and Geophysics (NRIAG), Cairo,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Egypt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(in person).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2020: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King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Abdulaziz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University, Jeddah,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Saudi Arabia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(virtual). 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2020: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ASTROCON 2020, Qatar University,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Qatar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(virtual)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900" b="1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7239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Past &amp; Current Activities (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SAO</a:t>
            </a: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nton"/>
              </a:rPr>
              <a:t>)</a:t>
            </a:r>
          </a:p>
        </p:txBody>
      </p:sp>
      <p:pic>
        <p:nvPicPr>
          <p:cNvPr id="10" name="Picture 9" descr="A satellite in space with stars in the background&#10;&#10;Description automatically generated">
            <a:extLst>
              <a:ext uri="{FF2B5EF4-FFF2-40B4-BE49-F238E27FC236}">
                <a16:creationId xmlns:a16="http://schemas.microsoft.com/office/drawing/2014/main" id="{ADD2A55A-EDF2-35C2-FBDA-6FF5F658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17328" b="-1"/>
          <a:stretch/>
        </p:blipFill>
        <p:spPr>
          <a:xfrm>
            <a:off x="20" y="3"/>
            <a:ext cx="9280498" cy="10286997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9405125" y="2705100"/>
            <a:ext cx="8882855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2022: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Palestine Academy for Science and Technology,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Palestine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(virtual).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2023: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Palestine Ministry of Education,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Palestine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(virtual).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 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Al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Akhawayn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University, </a:t>
            </a:r>
            <a:r>
              <a:rPr lang="en-US" sz="3900" dirty="0" err="1">
                <a:solidFill>
                  <a:schemeClr val="bg1">
                    <a:alpha val="80000"/>
                  </a:schemeClr>
                </a:solidFill>
                <a:sym typeface="Telegraf"/>
              </a:rPr>
              <a:t>Ifran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, </a:t>
            </a:r>
            <a:r>
              <a:rPr lang="en-US" sz="3900" b="1" dirty="0">
                <a:solidFill>
                  <a:srgbClr val="FF0000">
                    <a:alpha val="80000"/>
                  </a:srgbClr>
                </a:solidFill>
                <a:sym typeface="Telegraf"/>
              </a:rPr>
              <a:t>Morocco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(virtual).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bg1">
                    <a:alpha val="80000"/>
                  </a:schemeClr>
                </a:solidFill>
                <a:sym typeface="Telegraf"/>
              </a:rPr>
              <a:t>2024:</a:t>
            </a:r>
            <a: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  <a:t> TEMPO-GEMS Science Team Meeting, Hawaii, US.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3900" dirty="0">
                <a:solidFill>
                  <a:schemeClr val="bg1">
                    <a:alpha val="80000"/>
                  </a:schemeClr>
                </a:solidFill>
                <a:sym typeface="Telegraf"/>
              </a:rPr>
            </a:br>
            <a:endParaRPr lang="en-US" sz="3900" dirty="0">
              <a:solidFill>
                <a:schemeClr val="bg1">
                  <a:alpha val="80000"/>
                </a:schemeClr>
              </a:solidFill>
              <a:sym typeface="Telegraf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517D7-3E4F-4244-01BD-4D22FF3B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4">
            <a:off x="2198059" y="1728595"/>
            <a:ext cx="709832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648</Words>
  <Application>Microsoft Macintosh PowerPoint</Application>
  <PresentationFormat>Custom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Elegant Black and Gold Pitch Deck</dc:title>
  <cp:lastModifiedBy>Suleiman, Raid</cp:lastModifiedBy>
  <cp:revision>31</cp:revision>
  <dcterms:created xsi:type="dcterms:W3CDTF">2006-08-16T00:00:00Z</dcterms:created>
  <dcterms:modified xsi:type="dcterms:W3CDTF">2024-08-29T21:39:12Z</dcterms:modified>
  <dc:identifier>DAGPBJKODMA</dc:identifier>
</cp:coreProperties>
</file>